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Pretendard Light"/>
      <p:regular r:id="rId20"/>
    </p:embeddedFont>
    <p:embeddedFont>
      <p:font typeface="Pretendard Bold"/>
      <p:bold r:id="rId21"/>
    </p:embeddedFont>
    <p:embeddedFont>
      <p:font typeface="Pretendard SemiBold"/>
      <p:bold r:id="rId22"/>
    </p:embeddedFont>
    <p:embeddedFont>
      <p:font typeface="Pretendard ExtraBold"/>
      <p:bold r:id="rId23"/>
    </p:embeddedFont>
    <p:embeddedFont>
      <p:font typeface="Oswald SemiBold"/>
      <p:bold r:id="rId24"/>
    </p:embeddedFont>
    <p:embeddedFont>
      <p:font typeface="Pretendard Regular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1.fntdata" Type="http://schemas.openxmlformats.org/officeDocument/2006/relationships/font"/><Relationship Id="rId21" Target="fonts/font2.fntdata" Type="http://schemas.openxmlformats.org/officeDocument/2006/relationships/font"/><Relationship Id="rId22" Target="fonts/font3.fntdata" Type="http://schemas.openxmlformats.org/officeDocument/2006/relationships/font"/><Relationship Id="rId23" Target="fonts/font4.fntdata" Type="http://schemas.openxmlformats.org/officeDocument/2006/relationships/font"/><Relationship Id="rId24" Target="fonts/font5.fntdata" Type="http://schemas.openxmlformats.org/officeDocument/2006/relationships/font"/><Relationship Id="rId25" Target="fonts/font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9.png" Type="http://schemas.openxmlformats.org/officeDocument/2006/relationships/image"/><Relationship Id="rId5" Target="../media/image3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1.png" Type="http://schemas.openxmlformats.org/officeDocument/2006/relationships/image"/><Relationship Id="rId5" Target="../media/image32.png" Type="http://schemas.openxmlformats.org/officeDocument/2006/relationships/image"/><Relationship Id="rId6" Target="../media/image33.png" Type="http://schemas.openxmlformats.org/officeDocument/2006/relationships/image"/><Relationship Id="rId7" Target="../media/image34.png" Type="http://schemas.openxmlformats.org/officeDocument/2006/relationships/image"/><Relationship Id="rId8" Target="../media/image3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6.png" Type="http://schemas.openxmlformats.org/officeDocument/2006/relationships/image"/><Relationship Id="rId5" Target="../media/image3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2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png" Type="http://schemas.openxmlformats.org/officeDocument/2006/relationships/image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3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Relationship Id="rId8" Target="../media/image24.pn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7.png" Type="http://schemas.openxmlformats.org/officeDocument/2006/relationships/image"/><Relationship Id="rId5" Target="../media/image2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29800" y="27051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42500" y="27178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067800" y="1206500"/>
            <a:ext cx="2108200" cy="2159000"/>
          </a:xfrm>
          <a:prstGeom prst="rect">
            <a:avLst/>
          </a:prstGeom>
          <a:effectLst>
            <a:outerShdw dir="1800000" dist="32371" blurRad="27558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067800" y="1206500"/>
            <a:ext cx="2108200" cy="2159000"/>
          </a:xfrm>
          <a:prstGeom prst="rect">
            <a:avLst/>
          </a:prstGeom>
          <a:effectLst>
            <a:outerShdw dir="12600000" dist="48557" blurRad="27558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41400" y="6197600"/>
            <a:ext cx="10160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202433882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배진우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4100" y="4470400"/>
            <a:ext cx="104775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83000"/>
              </a:lnSpc>
            </a:pPr>
            <a:r>
              <a:rPr lang="en-US" sz="7200" b="false" i="false" u="none" strike="noStrike" spc="100">
                <a:solidFill>
                  <a:srgbClr val="000000"/>
                </a:solidFill>
                <a:latin typeface="Pretendard Bold"/>
              </a:rPr>
              <a:t>TIME MANAGER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4100" y="3632200"/>
            <a:ext cx="101727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3000" b="false" i="false" u="none" strike="noStrike">
                <a:solidFill>
                  <a:srgbClr val="11359A"/>
                </a:solidFill>
                <a:ea typeface="Pretendard SemiBold"/>
              </a:rPr>
              <a:t>시간</a:t>
            </a:r>
            <a:r>
              <a:rPr lang="en-US" sz="3000" b="false" i="false" u="none" strike="noStrike">
                <a:solidFill>
                  <a:srgbClr val="11359A"/>
                </a:solidFill>
                <a:latin typeface="Pretendard SemiBold"/>
              </a:rPr>
              <a:t> </a:t>
            </a:r>
            <a:r>
              <a:rPr lang="ko-KR" sz="3000" b="false" i="false" u="none" strike="noStrike">
                <a:solidFill>
                  <a:srgbClr val="11359A"/>
                </a:solidFill>
                <a:ea typeface="Pretendard SemiBold"/>
              </a:rPr>
              <a:t>관리</a:t>
            </a:r>
            <a:r>
              <a:rPr lang="en-US" sz="3000" b="false" i="false" u="none" strike="noStrike">
                <a:solidFill>
                  <a:srgbClr val="11359A"/>
                </a:solidFill>
                <a:latin typeface="Pretendard SemiBold"/>
              </a:rPr>
              <a:t> </a:t>
            </a:r>
            <a:r>
              <a:rPr lang="ko-KR" sz="3000" b="false" i="false" u="none" strike="noStrike">
                <a:solidFill>
                  <a:srgbClr val="11359A"/>
                </a:solidFill>
                <a:ea typeface="Pretendard SemiBold"/>
              </a:rPr>
              <a:t>앱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500" y="6591300"/>
            <a:ext cx="10160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HTTPS://GITHUB.COM/GGINI12/MOBILEAPP/TREE/MAIN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2476500"/>
            <a:ext cx="9118600" cy="6540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131300" y="2476500"/>
            <a:ext cx="8534400" cy="65405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924300" y="-127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HISTORY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1866900"/>
            <a:ext cx="10414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0328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1651000"/>
            <a:ext cx="8699500" cy="1206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3327400"/>
            <a:ext cx="8699500" cy="37592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0" y="7607300"/>
            <a:ext cx="8699500" cy="1231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9982200" y="1549400"/>
            <a:ext cx="6985000" cy="33401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9982200" y="5207000"/>
            <a:ext cx="7035800" cy="52578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3924300" y="-127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HISTORY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1219200"/>
            <a:ext cx="10541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0404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870200"/>
            <a:ext cx="9144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0411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0" y="7099300"/>
            <a:ext cx="9906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0418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82200" y="1117600"/>
            <a:ext cx="10287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0502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82200" y="4889500"/>
            <a:ext cx="10414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0509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89000" y="2705100"/>
            <a:ext cx="8026400" cy="59944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147300" y="2654300"/>
            <a:ext cx="8026400" cy="15748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924300" y="-127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HISTORY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1700" y="2159000"/>
            <a:ext cx="9779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0516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147300" y="2159000"/>
            <a:ext cx="10287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0523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sp>
        <p:nvSpPr>
          <p:cNvPr name="TextBox 8" id="8"/>
          <p:cNvSpPr txBox="true"/>
          <p:nvPr/>
        </p:nvSpPr>
        <p:spPr>
          <a:xfrm rot="0">
            <a:off x="3924300" y="-127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나의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점수</a:t>
            </a:r>
          </a:p>
        </p:txBody>
      </p:sp>
      <p:grpSp>
        <p:nvGrpSpPr>
          <p:cNvPr name="Group 9" id="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6946900" y="1854200"/>
            <a:ext cx="4368800" cy="43688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7531100" y="3581400"/>
            <a:ext cx="32004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5200" b="false" i="false" u="none" strike="noStrike" spc="200">
                <a:solidFill>
                  <a:srgbClr val="FFFFFF"/>
                </a:solidFill>
                <a:latin typeface="Pretendard SemiBold"/>
              </a:rPr>
              <a:t>25</a:t>
            </a:r>
            <a:r>
              <a:rPr lang="ko-KR" sz="5200" b="false" i="false" u="none" strike="noStrike" spc="200">
                <a:solidFill>
                  <a:srgbClr val="FFFFFF"/>
                </a:solidFill>
                <a:ea typeface="Pretendard SemiBold"/>
              </a:rPr>
              <a:t>점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11400" y="7150100"/>
            <a:ext cx="14960600" cy="939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수업한번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빠진것과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늦게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제출한것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때문에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25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점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300" b="false" i="false" u="none" strike="noStrike">
                <a:solidFill>
                  <a:srgbClr val="000000"/>
                </a:solidFill>
                <a:ea typeface="Pretendard Bold"/>
              </a:rPr>
              <a:t>했습니다</a:t>
            </a:r>
            <a:r>
              <a:rPr lang="en-US" sz="5300" b="false" i="false" u="none" strike="noStrike">
                <a:solidFill>
                  <a:srgbClr val="000000"/>
                </a:solidFill>
                <a:latin typeface="Pretendard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11400" y="8077200"/>
            <a:ext cx="8305800" cy="965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900" b="false" i="false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2900" b="false" i="false" u="none" strike="noStrike">
                <a:solidFill>
                  <a:srgbClr val="000000"/>
                </a:solidFill>
                <a:latin typeface="Pretendard Bold"/>
              </a:rPr>
              <a:t> : 15</a:t>
            </a:r>
          </a:p>
          <a:p>
            <a:pPr algn="l" lvl="0">
              <a:lnSpc>
                <a:spcPct val="99600"/>
              </a:lnSpc>
            </a:pPr>
            <a:r>
              <a:rPr lang="ko-KR" sz="2900" b="false" i="false" u="none" strike="noStrike">
                <a:solidFill>
                  <a:srgbClr val="000000"/>
                </a:solidFill>
                <a:ea typeface="Pretendard Bold"/>
              </a:rPr>
              <a:t>깃허브</a:t>
            </a:r>
            <a:r>
              <a:rPr lang="en-US" sz="2900" b="false" i="false" u="none" strike="noStrike">
                <a:solidFill>
                  <a:srgbClr val="000000"/>
                </a:solidFill>
                <a:latin typeface="Pretendard Bold"/>
              </a:rPr>
              <a:t> : 10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29800" y="27051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42500" y="27178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568700" y="3784600"/>
            <a:ext cx="11150600" cy="2603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14700" b="false" i="false" u="none" strike="noStrike" spc="200">
                <a:solidFill>
                  <a:srgbClr val="000000"/>
                </a:solidFill>
                <a:ea typeface="Pretendard Bold"/>
              </a:rPr>
              <a:t>감사합니다</a:t>
            </a:r>
            <a:r>
              <a:rPr lang="en-US" sz="14700" b="false" i="false" u="none" strike="noStrike" spc="200">
                <a:solidFill>
                  <a:srgbClr val="000000"/>
                </a:solidFill>
                <a:latin typeface="Pretendard Bold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7051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7178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5400000">
            <a:off x="10388600" y="6235700"/>
            <a:ext cx="4191000" cy="127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5400000">
            <a:off x="7048500" y="6235700"/>
            <a:ext cx="4191000" cy="127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5400000">
            <a:off x="3708400" y="6235700"/>
            <a:ext cx="4191000" cy="127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2992100" y="6096000"/>
            <a:ext cx="2857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HISTORY/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마무리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52000" y="60960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기대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효과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299200" y="60960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기능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설명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59100" y="60960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제작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동기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9921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520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2992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9591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064000" y="1917700"/>
            <a:ext cx="10147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SemiBold"/>
              </a:rPr>
              <a:t>목차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7051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7178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406900" y="4267200"/>
            <a:ext cx="1384300" cy="7620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67100" y="3937000"/>
            <a:ext cx="11353800" cy="35814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4127500" y="5080000"/>
            <a:ext cx="10223500" cy="1955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항상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뭔가를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것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같지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않은데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시간이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금방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지나가고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정작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중요한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일에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쓸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시간이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부족하다고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느낄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때가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많았습니다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/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그래서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내가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하루를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어떻게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보내고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있는지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파악하고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보다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효율적으로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활용하기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위해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이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앱을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제작하게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되었습니다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27500" y="4406900"/>
            <a:ext cx="91440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나의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하루를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돌아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볼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수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있는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ExtraBold"/>
              </a:rPr>
              <a:t>앱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제작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동기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44500" y="1854200"/>
            <a:ext cx="6616700" cy="79121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787400" y="2273300"/>
            <a:ext cx="2692400" cy="4648200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000500" y="2184400"/>
            <a:ext cx="2616200" cy="46482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4000500" y="6832600"/>
            <a:ext cx="2616200" cy="2590800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15" id="15"/>
          <p:cNvSpPr txBox="true"/>
          <p:nvPr/>
        </p:nvSpPr>
        <p:spPr>
          <a:xfrm rot="0">
            <a:off x="9144000" y="7416800"/>
            <a:ext cx="63500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기록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초기화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기록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초기화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버튼을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누르면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누적되었던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초기화가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되면서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새로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시작할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있다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5880100"/>
            <a:ext cx="63500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그래프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통계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각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활동별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숫자와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그래프로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확인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가능하고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가장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많이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활동을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확인할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있다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44000" y="4330700"/>
            <a:ext cx="63500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기록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보기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두번째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화면인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활동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기록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페이지로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넘어가서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누적해놨던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기록을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볼수있다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2946400"/>
            <a:ext cx="6350000" cy="774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활동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ExtraBold"/>
              </a:rPr>
              <a:t>선택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4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가지의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버튼중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하나를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눌러서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활동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있다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기능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소개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33600" y="2311400"/>
            <a:ext cx="6235700" cy="7493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기능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소개</a:t>
            </a:r>
          </a:p>
        </p:txBody>
      </p:sp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92500" y="2565400"/>
            <a:ext cx="3517900" cy="18288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492500" y="4889500"/>
            <a:ext cx="3175000" cy="21082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3492500" y="7200900"/>
            <a:ext cx="3175000" cy="25400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3949700" y="2286000"/>
            <a:ext cx="13462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선언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초기화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49700" y="4495800"/>
            <a:ext cx="13462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타이머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시작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49700" y="6870700"/>
            <a:ext cx="24384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타이머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정지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시간</a:t>
            </a:r>
            <a:r>
              <a:rPr lang="en-US" sz="17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700" b="false" i="false" u="none" strike="noStrike">
                <a:solidFill>
                  <a:srgbClr val="000000"/>
                </a:solidFill>
                <a:ea typeface="Pretendard Regular"/>
              </a:rPr>
              <a:t>저장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550400" y="5130800"/>
            <a:ext cx="7264400" cy="1485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CHRONOMETER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ANDROID SDK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에서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기본으로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제공하는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유틸리티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(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화면에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보이는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)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스톱워치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처럼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00:00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형태로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보여준다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간결한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시간처리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33600" y="2311400"/>
            <a:ext cx="6235700" cy="74930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340100" y="2997200"/>
            <a:ext cx="3822700" cy="30099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2768600" y="6413500"/>
            <a:ext cx="4965700" cy="29337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550400" y="5130800"/>
            <a:ext cx="7264400" cy="1485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SYSTEM CLOCK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ANDROID SDK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에서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기본으로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제공하는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유틸리티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(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화면에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보이지않음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)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값만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제공한다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.(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백그라운드에서도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돌아감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)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정밀한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처리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기능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30700" y="2514600"/>
            <a:ext cx="17526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시간</a:t>
            </a:r>
            <a:r>
              <a:rPr lang="en-US" sz="1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측정</a:t>
            </a:r>
            <a:r>
              <a:rPr lang="en-US" sz="1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핵심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330700" y="6096000"/>
            <a:ext cx="17526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시간</a:t>
            </a:r>
            <a:r>
              <a:rPr lang="en-US" sz="1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포멧팅</a:t>
            </a:r>
            <a:r>
              <a:rPr lang="en-US" sz="1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500" b="false" i="false" u="none" strike="noStrike">
                <a:solidFill>
                  <a:srgbClr val="000000"/>
                </a:solidFill>
                <a:ea typeface="Pretendard Regular"/>
              </a:rPr>
              <a:t>함수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133600" y="2019300"/>
            <a:ext cx="6235700" cy="77851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3479800" y="2413000"/>
            <a:ext cx="3543300" cy="29210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3441700" y="5600700"/>
            <a:ext cx="3632200" cy="41783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9550400" y="5130800"/>
            <a:ext cx="7264400" cy="113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200" b="false" i="false" u="none" strike="noStrike">
                <a:solidFill>
                  <a:srgbClr val="11359A"/>
                </a:solidFill>
                <a:latin typeface="Pretendard ExtraBold"/>
              </a:rPr>
              <a:t>MP ANDROID CHART</a:t>
            </a:r>
          </a:p>
          <a:p>
            <a:pPr algn="l" lvl="0">
              <a:lnSpc>
                <a:spcPct val="1161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ANDROID SDK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에서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제공하지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않는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외부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라이브러리</a:t>
            </a:r>
          </a:p>
          <a:p>
            <a:pPr algn="l" lvl="0">
              <a:lnSpc>
                <a:spcPct val="11619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시간의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데이터를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직관적인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그래프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형식으로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변환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시켜준다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기능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91000" y="2120900"/>
            <a:ext cx="2171700" cy="279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차트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초기화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설정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91000" y="5270500"/>
            <a:ext cx="2171700" cy="292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차트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Regular"/>
              </a:rPr>
              <a:t>스타일링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000500" y="3873500"/>
            <a:ext cx="4368800" cy="4368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-10800000">
            <a:off x="7886700" y="7912100"/>
            <a:ext cx="1524000" cy="2286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>
            <a:alphaModFix amt="70000"/>
          </a:blip>
          <a:stretch>
            <a:fillRect/>
          </a:stretch>
        </p:blipFill>
        <p:spPr>
          <a:xfrm rot="0">
            <a:off x="8712200" y="6045200"/>
            <a:ext cx="685800" cy="127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>
            <a:alphaModFix amt="70000"/>
          </a:blip>
          <a:stretch>
            <a:fillRect/>
          </a:stretch>
        </p:blipFill>
        <p:spPr>
          <a:xfrm rot="0">
            <a:off x="7886700" y="3975100"/>
            <a:ext cx="1524000" cy="2286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7797800" y="7823200"/>
            <a:ext cx="177800" cy="177800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8610600" y="5969000"/>
            <a:ext cx="177800" cy="1778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9"/>
          <a:stretch>
            <a:fillRect/>
          </a:stretch>
        </p:blipFill>
        <p:spPr>
          <a:xfrm rot="0">
            <a:off x="7797800" y="4114800"/>
            <a:ext cx="177800" cy="1778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9385300" y="7391400"/>
            <a:ext cx="4889500" cy="151130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9385300" y="5295900"/>
            <a:ext cx="4889500" cy="151130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9385300" y="3213100"/>
            <a:ext cx="4889500" cy="151130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9575800" y="8051800"/>
            <a:ext cx="4546600" cy="609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3749"/>
              </a:lnSpc>
            </a:pP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공부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,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운동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,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게임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,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휴식등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각각의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적절하게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분배하여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사용할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있다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75800" y="7442200"/>
            <a:ext cx="4559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생활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습관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개선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575800" y="5956300"/>
            <a:ext cx="4546600" cy="609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3749"/>
              </a:lnSpc>
            </a:pP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사용되는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정확히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파악할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있기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때문에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중요활동에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충분한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쓰고있는지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확인할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있다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575800" y="5346700"/>
            <a:ext cx="4559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자기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성찰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88500" y="3873500"/>
            <a:ext cx="4546600" cy="609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3749"/>
              </a:lnSpc>
            </a:pP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내가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각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활동에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얼마나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시간을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쓰는지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정확히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파악이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가능해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1800" b="false" i="false" u="none" strike="noStrike">
                <a:solidFill>
                  <a:srgbClr val="000000"/>
                </a:solidFill>
                <a:ea typeface="Pretendard Light"/>
              </a:rPr>
              <a:t>진다</a:t>
            </a:r>
            <a:r>
              <a:rPr lang="en-US" sz="1800" b="false" i="false" u="none" strike="noStrike">
                <a:solidFill>
                  <a:srgbClr val="000000"/>
                </a:solidFill>
                <a:latin typeface="Pretendard Light"/>
              </a:rPr>
              <a:t>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575800" y="3263900"/>
            <a:ext cx="4559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현실적인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시간</a:t>
            </a:r>
            <a:r>
              <a:rPr lang="en-US" sz="2000" b="false" i="false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2000" b="false" i="false" u="none" strike="noStrike">
                <a:solidFill>
                  <a:srgbClr val="FFFFFF"/>
                </a:solidFill>
                <a:ea typeface="Pretendard SemiBold"/>
              </a:rPr>
              <a:t>감각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584700" y="5575300"/>
            <a:ext cx="3200400" cy="914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ko-KR" sz="5200" b="false" i="false" u="none" strike="noStrike" spc="200">
                <a:solidFill>
                  <a:srgbClr val="FFFFFF"/>
                </a:solidFill>
                <a:ea typeface="Pretendard SemiBold"/>
              </a:rPr>
              <a:t>기대</a:t>
            </a:r>
            <a:r>
              <a:rPr lang="en-US" sz="5200" b="false" i="false" u="none" strike="noStrike" spc="200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5200" b="false" i="false" u="none" strike="noStrike" spc="200">
                <a:solidFill>
                  <a:srgbClr val="FFFFFF"/>
                </a:solidFill>
                <a:ea typeface="Pretendard SemiBold"/>
              </a:rPr>
              <a:t>효과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기대</a:t>
            </a: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000" b="false" i="false" u="none" strike="noStrike" spc="-100">
                <a:solidFill>
                  <a:srgbClr val="11359A"/>
                </a:solidFill>
                <a:ea typeface="Pretendard Bold"/>
              </a:rPr>
              <a:t>효과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29800" y="2641600"/>
            <a:ext cx="8661400" cy="8877300"/>
          </a:xfrm>
          <a:prstGeom prst="rect">
            <a:avLst/>
          </a:prstGeom>
          <a:effectLst>
            <a:outerShdw dir="1800000" dist="133161" blurRad="466322">
              <a:srgbClr val="000000">
                <a:alpha val="10000"/>
              </a:srgbClr>
            </a:outerShdw>
          </a:effectLst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0">
            <a:off x="9842500" y="2641600"/>
            <a:ext cx="8661400" cy="8877300"/>
          </a:xfrm>
          <a:prstGeom prst="rect">
            <a:avLst/>
          </a:prstGeom>
          <a:effectLst>
            <a:outerShdw dir="12600000" dist="199741" blurRad="466322">
              <a:srgbClr val="FFFFFF">
                <a:alpha val="50000"/>
              </a:srgbClr>
            </a:outerShdw>
          </a:effectLst>
        </p:spPr>
      </p:pic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800000" dist="42716" blurRad="47986">
              <a:srgbClr val="000000">
                <a:alpha val="10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0">
            <a:off x="1638300" y="1854200"/>
            <a:ext cx="2781300" cy="2844800"/>
          </a:xfrm>
          <a:prstGeom prst="rect">
            <a:avLst/>
          </a:prstGeom>
          <a:effectLst>
            <a:outerShdw dir="12600000" dist="64074" blurRad="47986">
              <a:srgbClr val="FFFFFF">
                <a:alpha val="60000"/>
              </a:srgbClr>
            </a:outerShdw>
          </a:effectLst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915400" y="1854200"/>
            <a:ext cx="8712200" cy="68199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1854200"/>
            <a:ext cx="8915400" cy="69342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3924300" y="-127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HISTORY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5400" y="1320800"/>
            <a:ext cx="977900" cy="558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>
                <a:solidFill>
                  <a:srgbClr val="000000"/>
                </a:solidFill>
                <a:latin typeface="Pretendard Regular"/>
              </a:rPr>
              <a:t>0321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